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80" r:id="rId5"/>
    <p:sldId id="275" r:id="rId6"/>
    <p:sldId id="274" r:id="rId7"/>
    <p:sldId id="273" r:id="rId8"/>
    <p:sldId id="272" r:id="rId9"/>
    <p:sldId id="283" r:id="rId10"/>
    <p:sldId id="271" r:id="rId11"/>
    <p:sldId id="270" r:id="rId12"/>
    <p:sldId id="284" r:id="rId13"/>
    <p:sldId id="281" r:id="rId14"/>
    <p:sldId id="282" r:id="rId15"/>
    <p:sldId id="285" r:id="rId16"/>
    <p:sldId id="269" r:id="rId17"/>
    <p:sldId id="286" r:id="rId18"/>
    <p:sldId id="287" r:id="rId19"/>
    <p:sldId id="288" r:id="rId20"/>
    <p:sldId id="289" r:id="rId21"/>
    <p:sldId id="290" r:id="rId22"/>
    <p:sldId id="291" r:id="rId23"/>
    <p:sldId id="268" r:id="rId24"/>
    <p:sldId id="292"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6" autoAdjust="0"/>
  </p:normalViewPr>
  <p:slideViewPr>
    <p:cSldViewPr>
      <p:cViewPr varScale="1">
        <p:scale>
          <a:sx n="103" d="100"/>
          <a:sy n="103" d="100"/>
        </p:scale>
        <p:origin x="-204" y="-78"/>
      </p:cViewPr>
      <p:guideLst>
        <p:guide orient="horz" pos="2160"/>
        <p:guide pos="2880"/>
      </p:guideLst>
    </p:cSldViewPr>
  </p:slideViewPr>
  <p:outlineViewPr>
    <p:cViewPr>
      <p:scale>
        <a:sx n="33" d="100"/>
        <a:sy n="33" d="100"/>
      </p:scale>
      <p:origin x="0" y="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3D8EC2FC-FC62-4315-A178-4ED4C6EB63E8}" type="datetimeFigureOut">
              <a:rPr lang="zh-TW" altLang="en-US" smtClean="0"/>
              <a:pPr/>
              <a:t>2014/3/24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C880F8E-1EC4-45AD-B7C6-24607C65893B}"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D8EC2FC-FC62-4315-A178-4ED4C6EB63E8}" type="datetimeFigureOut">
              <a:rPr lang="zh-TW" altLang="en-US" smtClean="0"/>
              <a:pPr/>
              <a:t>2014/3/24</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C880F8E-1EC4-45AD-B7C6-24607C65893B}"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836712"/>
            <a:ext cx="7406640" cy="1472184"/>
          </a:xfrm>
        </p:spPr>
        <p:txBody>
          <a:bodyPr>
            <a:normAutofit/>
          </a:bodyPr>
          <a:lstStyle/>
          <a:p>
            <a:r>
              <a:rPr lang="en-US" altLang="zh-TW" dirty="0" smtClean="0"/>
              <a:t>Web Usage Mining with Semantic Analysis</a:t>
            </a:r>
            <a:endParaRPr lang="zh-TW" altLang="en-US" dirty="0"/>
          </a:p>
        </p:txBody>
      </p:sp>
      <p:sp>
        <p:nvSpPr>
          <p:cNvPr id="3" name="副標題 2"/>
          <p:cNvSpPr>
            <a:spLocks noGrp="1"/>
          </p:cNvSpPr>
          <p:nvPr>
            <p:ph type="subTitle" idx="1"/>
          </p:nvPr>
        </p:nvSpPr>
        <p:spPr>
          <a:xfrm>
            <a:off x="1403648" y="3068960"/>
            <a:ext cx="7406640" cy="1752600"/>
          </a:xfrm>
        </p:spPr>
        <p:txBody>
          <a:bodyPr>
            <a:normAutofit fontScale="85000" lnSpcReduction="20000"/>
          </a:bodyPr>
          <a:lstStyle/>
          <a:p>
            <a:r>
              <a:rPr lang="en-US" altLang="zh-TW" dirty="0" smtClean="0"/>
              <a:t>Date: 2013/12/18</a:t>
            </a:r>
          </a:p>
          <a:p>
            <a:r>
              <a:rPr lang="en-US" altLang="zh-TW" dirty="0" smtClean="0"/>
              <a:t>Author: Laura </a:t>
            </a:r>
            <a:r>
              <a:rPr lang="en-US" altLang="zh-TW" dirty="0" err="1" smtClean="0"/>
              <a:t>Hollink</a:t>
            </a:r>
            <a:r>
              <a:rPr lang="en-US" altLang="zh-TW" dirty="0" smtClean="0"/>
              <a:t>, Peter Mika, </a:t>
            </a:r>
            <a:r>
              <a:rPr lang="en-US" altLang="zh-TW" dirty="0" err="1" smtClean="0"/>
              <a:t>Roi</a:t>
            </a:r>
            <a:r>
              <a:rPr lang="en-US" altLang="zh-TW" dirty="0" smtClean="0"/>
              <a:t> Blanco</a:t>
            </a:r>
          </a:p>
          <a:p>
            <a:r>
              <a:rPr lang="en-US" altLang="zh-TW" dirty="0" smtClean="0"/>
              <a:t>Source: WWW’13</a:t>
            </a:r>
          </a:p>
          <a:p>
            <a:r>
              <a:rPr lang="en-US" altLang="zh-TW" dirty="0" smtClean="0"/>
              <a:t>Advisor: </a:t>
            </a:r>
            <a:r>
              <a:rPr lang="en-US" altLang="zh-TW" dirty="0" err="1" smtClean="0"/>
              <a:t>Jia</a:t>
            </a:r>
            <a:r>
              <a:rPr lang="en-US" altLang="zh-TW" dirty="0" smtClean="0"/>
              <a:t>-Ling </a:t>
            </a:r>
            <a:r>
              <a:rPr lang="en-US" altLang="zh-TW" dirty="0" err="1" smtClean="0"/>
              <a:t>Koh</a:t>
            </a:r>
            <a:endParaRPr lang="en-US" altLang="zh-TW" dirty="0" smtClean="0"/>
          </a:p>
          <a:p>
            <a:r>
              <a:rPr lang="en-US" altLang="zh-TW" dirty="0" smtClean="0"/>
              <a:t>Speaker: Pei-</a:t>
            </a:r>
            <a:r>
              <a:rPr lang="en-US" altLang="zh-TW" dirty="0" err="1" smtClean="0"/>
              <a:t>Hao</a:t>
            </a:r>
            <a:r>
              <a:rPr lang="en-US" altLang="zh-TW" dirty="0"/>
              <a:t> </a:t>
            </a:r>
            <a:r>
              <a:rPr lang="en-US" altLang="zh-TW" dirty="0" smtClean="0"/>
              <a:t>Wu</a:t>
            </a:r>
          </a:p>
        </p:txBody>
      </p:sp>
    </p:spTree>
    <p:extLst>
      <p:ext uri="{BB962C8B-B14F-4D97-AF65-F5344CB8AC3E}">
        <p14:creationId xmlns:p14="http://schemas.microsoft.com/office/powerpoint/2010/main" val="280417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Entity Linking</a:t>
            </a:r>
            <a:endParaRPr lang="zh-TW" altLang="en-US" dirty="0"/>
          </a:p>
        </p:txBody>
      </p:sp>
      <p:sp>
        <p:nvSpPr>
          <p:cNvPr id="3" name="內容版面配置區 2"/>
          <p:cNvSpPr>
            <a:spLocks noGrp="1"/>
          </p:cNvSpPr>
          <p:nvPr>
            <p:ph idx="1"/>
          </p:nvPr>
        </p:nvSpPr>
        <p:spPr/>
        <p:txBody>
          <a:bodyPr>
            <a:noAutofit/>
          </a:bodyPr>
          <a:lstStyle/>
          <a:p>
            <a:r>
              <a:rPr lang="en-US" altLang="zh-TW" dirty="0" smtClean="0"/>
              <a:t>Linking Queries to Entities</a:t>
            </a:r>
          </a:p>
          <a:p>
            <a:pPr lvl="1">
              <a:buFont typeface="Wingdings" panose="05000000000000000000" pitchFamily="2" charset="2"/>
              <a:buChar char="Ø"/>
            </a:pPr>
            <a:r>
              <a:rPr lang="en-US" altLang="zh-TW" dirty="0" smtClean="0"/>
              <a:t>link </a:t>
            </a:r>
            <a:r>
              <a:rPr lang="en-US" altLang="zh-TW" dirty="0"/>
              <a:t>the queries to entities of </a:t>
            </a:r>
            <a:r>
              <a:rPr lang="en-US" altLang="zh-TW" dirty="0" smtClean="0"/>
              <a:t>the </a:t>
            </a:r>
            <a:r>
              <a:rPr lang="en-US" altLang="zh-TW" dirty="0"/>
              <a:t>semantic </a:t>
            </a:r>
            <a:r>
              <a:rPr lang="en-US" altLang="zh-TW" dirty="0" smtClean="0"/>
              <a:t>resources : Freebase</a:t>
            </a:r>
          </a:p>
          <a:p>
            <a:pPr lvl="1">
              <a:buFont typeface="Wingdings" panose="05000000000000000000" pitchFamily="2" charset="2"/>
              <a:buChar char="Ø"/>
            </a:pPr>
            <a:endParaRPr lang="en-US" altLang="zh-TW" dirty="0" smtClean="0"/>
          </a:p>
          <a:p>
            <a:pPr lvl="1">
              <a:buFont typeface="Wingdings" panose="05000000000000000000" pitchFamily="2" charset="2"/>
              <a:buChar char="Ø"/>
            </a:pPr>
            <a:r>
              <a:rPr lang="en-US" altLang="zh-TW" dirty="0" smtClean="0"/>
              <a:t>Choose the first result which is searched by adding “</a:t>
            </a:r>
            <a:r>
              <a:rPr lang="en-US" altLang="zh-TW" dirty="0" err="1" smtClean="0"/>
              <a:t>site:wikipedia.org</a:t>
            </a:r>
            <a:r>
              <a:rPr lang="en-US" altLang="zh-TW" dirty="0" smtClean="0"/>
              <a:t>” in Yahoo</a:t>
            </a:r>
            <a:r>
              <a:rPr lang="en-US" altLang="zh-TW" dirty="0"/>
              <a:t>! </a:t>
            </a:r>
            <a:r>
              <a:rPr lang="en-US" altLang="zh-TW" dirty="0" smtClean="0"/>
              <a:t>Search to link queries to entities</a:t>
            </a:r>
          </a:p>
        </p:txBody>
      </p:sp>
    </p:spTree>
    <p:extLst>
      <p:ext uri="{BB962C8B-B14F-4D97-AF65-F5344CB8AC3E}">
        <p14:creationId xmlns:p14="http://schemas.microsoft.com/office/powerpoint/2010/main" val="114308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Entity Linking</a:t>
            </a:r>
            <a:endParaRPr lang="zh-TW" altLang="en-US" dirty="0"/>
          </a:p>
        </p:txBody>
      </p:sp>
      <p:sp>
        <p:nvSpPr>
          <p:cNvPr id="3" name="內容版面配置區 2"/>
          <p:cNvSpPr>
            <a:spLocks noGrp="1"/>
          </p:cNvSpPr>
          <p:nvPr>
            <p:ph idx="1"/>
          </p:nvPr>
        </p:nvSpPr>
        <p:spPr/>
        <p:txBody>
          <a:bodyPr>
            <a:normAutofit/>
          </a:bodyPr>
          <a:lstStyle/>
          <a:p>
            <a:r>
              <a:rPr lang="en-US" altLang="zh-TW" dirty="0" smtClean="0"/>
              <a:t>Linking Entities to Types</a:t>
            </a:r>
          </a:p>
          <a:p>
            <a:pPr lvl="1">
              <a:buFont typeface="Wingdings" panose="05000000000000000000" pitchFamily="2" charset="2"/>
              <a:buChar char="Ø"/>
            </a:pPr>
            <a:r>
              <a:rPr lang="en-US" altLang="zh-TW" dirty="0" smtClean="0"/>
              <a:t>Use Freebase  API to do it but it has some strange cases, e.g. for the entity “Arnold” the </a:t>
            </a:r>
            <a:r>
              <a:rPr lang="en-US" altLang="zh-TW" dirty="0"/>
              <a:t>type bodybuilder </a:t>
            </a:r>
            <a:r>
              <a:rPr lang="en-US" altLang="zh-TW" dirty="0" smtClean="0"/>
              <a:t>is chosen </a:t>
            </a:r>
            <a:r>
              <a:rPr lang="en-US" altLang="zh-TW" dirty="0"/>
              <a:t>as the most notable, rather than the more </a:t>
            </a:r>
            <a:r>
              <a:rPr lang="en-US" altLang="zh-TW" dirty="0" smtClean="0"/>
              <a:t>intuitive types </a:t>
            </a:r>
            <a:r>
              <a:rPr lang="en-US" altLang="zh-TW" dirty="0"/>
              <a:t>politician or actor</a:t>
            </a:r>
            <a:endParaRPr lang="en-US" altLang="zh-TW" dirty="0" smtClean="0"/>
          </a:p>
          <a:p>
            <a:pPr lvl="1">
              <a:buFont typeface="Wingdings" panose="05000000000000000000" pitchFamily="2" charset="2"/>
              <a:buChar char="Ø"/>
            </a:pPr>
            <a:endParaRPr lang="en-US" altLang="zh-TW" sz="1600" dirty="0"/>
          </a:p>
        </p:txBody>
      </p:sp>
    </p:spTree>
    <p:extLst>
      <p:ext uri="{BB962C8B-B14F-4D97-AF65-F5344CB8AC3E}">
        <p14:creationId xmlns:p14="http://schemas.microsoft.com/office/powerpoint/2010/main" val="275363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Entity Linking</a:t>
            </a:r>
            <a:endParaRPr lang="zh-TW" altLang="en-US" dirty="0"/>
          </a:p>
        </p:txBody>
      </p:sp>
      <p:sp>
        <p:nvSpPr>
          <p:cNvPr id="3" name="內容版面配置區 2"/>
          <p:cNvSpPr>
            <a:spLocks noGrp="1"/>
          </p:cNvSpPr>
          <p:nvPr>
            <p:ph idx="1"/>
          </p:nvPr>
        </p:nvSpPr>
        <p:spPr/>
        <p:txBody>
          <a:bodyPr>
            <a:normAutofit/>
          </a:bodyPr>
          <a:lstStyle/>
          <a:p>
            <a:r>
              <a:rPr lang="en-US" altLang="zh-TW" dirty="0" smtClean="0"/>
              <a:t>Linking Entities to Types</a:t>
            </a:r>
          </a:p>
          <a:p>
            <a:pPr lvl="1">
              <a:buFont typeface="Wingdings" panose="05000000000000000000" pitchFamily="2" charset="2"/>
              <a:buChar char="Ø"/>
            </a:pPr>
            <a:r>
              <a:rPr lang="en-US" altLang="zh-TW" sz="2000" dirty="0" smtClean="0"/>
              <a:t>In </a:t>
            </a:r>
            <a:r>
              <a:rPr lang="en-US" altLang="zh-TW" sz="2000" dirty="0"/>
              <a:t>order to </a:t>
            </a:r>
            <a:r>
              <a:rPr lang="en-US" altLang="zh-TW" sz="2000" dirty="0" smtClean="0"/>
              <a:t>improve this problem we have four rules:</a:t>
            </a:r>
          </a:p>
          <a:p>
            <a:pPr lvl="2"/>
            <a:r>
              <a:rPr lang="en-US" altLang="zh-TW" sz="2000" dirty="0" smtClean="0"/>
              <a:t>disregard </a:t>
            </a:r>
            <a:r>
              <a:rPr lang="en-US" altLang="zh-TW" sz="2000" dirty="0"/>
              <a:t>internal and administrative types, e.g. </a:t>
            </a:r>
            <a:r>
              <a:rPr lang="en-US" altLang="zh-TW" sz="2000" dirty="0" smtClean="0"/>
              <a:t>to denote </a:t>
            </a:r>
            <a:r>
              <a:rPr lang="en-US" altLang="zh-TW" sz="2000" dirty="0"/>
              <a:t>which user is </a:t>
            </a:r>
            <a:r>
              <a:rPr lang="en-US" altLang="zh-TW" sz="2000" dirty="0" smtClean="0"/>
              <a:t>responsible</a:t>
            </a:r>
            <a:endParaRPr lang="en-US" altLang="zh-TW" sz="2000" dirty="0"/>
          </a:p>
          <a:p>
            <a:pPr lvl="2"/>
            <a:r>
              <a:rPr lang="en-US" altLang="zh-TW" sz="2000" dirty="0"/>
              <a:t>prefer schema information in established domains </a:t>
            </a:r>
            <a:r>
              <a:rPr lang="en-US" altLang="zh-TW" sz="2000" dirty="0" smtClean="0"/>
              <a:t>over </a:t>
            </a:r>
            <a:r>
              <a:rPr lang="en-US" altLang="zh-TW" sz="2000" dirty="0"/>
              <a:t>user </a:t>
            </a:r>
            <a:r>
              <a:rPr lang="en-US" altLang="zh-TW" sz="2000" dirty="0" smtClean="0"/>
              <a:t>defined </a:t>
            </a:r>
            <a:r>
              <a:rPr lang="en-US" altLang="zh-TW" sz="2000" dirty="0"/>
              <a:t>schemas </a:t>
            </a:r>
            <a:endParaRPr lang="en-US" altLang="zh-TW" sz="2000" dirty="0" smtClean="0"/>
          </a:p>
          <a:p>
            <a:pPr lvl="2"/>
            <a:r>
              <a:rPr lang="en-US" altLang="zh-TW" sz="2000" dirty="0" smtClean="0"/>
              <a:t>aggregate specific types into more general types </a:t>
            </a:r>
            <a:endParaRPr lang="en-US" altLang="zh-TW" sz="2000" dirty="0" smtClean="0"/>
          </a:p>
          <a:p>
            <a:pPr lvl="3"/>
            <a:r>
              <a:rPr lang="en-US" altLang="zh-TW" sz="1600" smtClean="0"/>
              <a:t>all </a:t>
            </a:r>
            <a:r>
              <a:rPr lang="en-US" altLang="zh-TW" sz="1600" dirty="0" smtClean="0"/>
              <a:t>specific types of location are a </a:t>
            </a:r>
            <a:r>
              <a:rPr lang="en-US" altLang="zh-TW" sz="1600" smtClean="0"/>
              <a:t>location </a:t>
            </a:r>
            <a:endParaRPr lang="en-US" altLang="zh-TW" sz="1600" smtClean="0"/>
          </a:p>
          <a:p>
            <a:pPr lvl="3"/>
            <a:r>
              <a:rPr lang="en-US" altLang="zh-TW" sz="1600" smtClean="0"/>
              <a:t>all </a:t>
            </a:r>
            <a:r>
              <a:rPr lang="en-US" altLang="zh-TW" sz="1600" dirty="0" smtClean="0"/>
              <a:t>specific types of award winners</a:t>
            </a:r>
          </a:p>
          <a:p>
            <a:pPr lvl="2"/>
            <a:r>
              <a:rPr lang="en-US" altLang="zh-TW" sz="2000" dirty="0" smtClean="0"/>
              <a:t>always </a:t>
            </a:r>
            <a:r>
              <a:rPr lang="en-US" altLang="zh-TW" sz="2000" dirty="0"/>
              <a:t>prefer the following list of movie related </a:t>
            </a:r>
            <a:r>
              <a:rPr lang="en-US" altLang="zh-TW" sz="2000" dirty="0" smtClean="0"/>
              <a:t>types over </a:t>
            </a:r>
            <a:r>
              <a:rPr lang="en-US" altLang="zh-TW" sz="2000" dirty="0"/>
              <a:t>all other types: </a:t>
            </a:r>
            <a:r>
              <a:rPr lang="en-US" altLang="zh-TW" sz="2000" dirty="0" smtClean="0"/>
              <a:t>/film/film</a:t>
            </a:r>
            <a:r>
              <a:rPr lang="en-US" altLang="zh-TW" sz="2000" dirty="0"/>
              <a:t>, </a:t>
            </a:r>
            <a:r>
              <a:rPr lang="en-US" altLang="zh-TW" sz="2000" dirty="0" smtClean="0"/>
              <a:t>/film/actor</a:t>
            </a:r>
            <a:r>
              <a:rPr lang="en-US" altLang="zh-TW" sz="2000" dirty="0"/>
              <a:t>, </a:t>
            </a:r>
            <a:r>
              <a:rPr lang="en-US" altLang="zh-TW" sz="2000" dirty="0" smtClean="0"/>
              <a:t>/artist, /</a:t>
            </a:r>
            <a:r>
              <a:rPr lang="en-US" altLang="zh-TW" sz="2000" dirty="0" err="1" smtClean="0"/>
              <a:t>tv</a:t>
            </a:r>
            <a:r>
              <a:rPr lang="en-US" altLang="zh-TW" sz="2000" dirty="0" smtClean="0"/>
              <a:t>/</a:t>
            </a:r>
            <a:r>
              <a:rPr lang="en-US" altLang="zh-TW" sz="2000" dirty="0" err="1" smtClean="0"/>
              <a:t>tv</a:t>
            </a:r>
            <a:r>
              <a:rPr lang="en-US" altLang="zh-TW" sz="2000" dirty="0" err="1"/>
              <a:t>_</a:t>
            </a:r>
            <a:r>
              <a:rPr lang="en-US" altLang="zh-TW" sz="2000" dirty="0" err="1" smtClean="0"/>
              <a:t>program</a:t>
            </a:r>
            <a:r>
              <a:rPr lang="en-US" altLang="zh-TW" sz="2000" dirty="0"/>
              <a:t>, </a:t>
            </a:r>
            <a:r>
              <a:rPr lang="en-US" altLang="zh-TW" sz="2000" dirty="0" smtClean="0"/>
              <a:t>/</a:t>
            </a:r>
            <a:r>
              <a:rPr lang="en-US" altLang="zh-TW" sz="2000" dirty="0" err="1" smtClean="0"/>
              <a:t>tv</a:t>
            </a:r>
            <a:r>
              <a:rPr lang="en-US" altLang="zh-TW" sz="2000" dirty="0" smtClean="0"/>
              <a:t>/</a:t>
            </a:r>
            <a:r>
              <a:rPr lang="en-US" altLang="zh-TW" sz="2000" dirty="0" err="1" smtClean="0"/>
              <a:t>tv_actor</a:t>
            </a:r>
            <a:endParaRPr lang="en-US" altLang="zh-TW" sz="2000" dirty="0" smtClean="0"/>
          </a:p>
        </p:txBody>
      </p:sp>
    </p:spTree>
    <p:extLst>
      <p:ext uri="{BB962C8B-B14F-4D97-AF65-F5344CB8AC3E}">
        <p14:creationId xmlns:p14="http://schemas.microsoft.com/office/powerpoint/2010/main" val="337640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Entity Linking</a:t>
            </a:r>
            <a:endParaRPr lang="zh-TW" altLang="en-US" dirty="0"/>
          </a:p>
        </p:txBody>
      </p:sp>
      <p:sp>
        <p:nvSpPr>
          <p:cNvPr id="3" name="內容版面配置區 2"/>
          <p:cNvSpPr>
            <a:spLocks noGrp="1"/>
          </p:cNvSpPr>
          <p:nvPr>
            <p:ph idx="1"/>
          </p:nvPr>
        </p:nvSpPr>
        <p:spPr/>
        <p:txBody>
          <a:bodyPr>
            <a:normAutofit/>
          </a:bodyPr>
          <a:lstStyle/>
          <a:p>
            <a:r>
              <a:rPr lang="en-US" altLang="zh-TW" dirty="0" smtClean="0"/>
              <a:t>Dictionary Tagging</a:t>
            </a:r>
          </a:p>
          <a:p>
            <a:pPr lvl="1">
              <a:buFont typeface="Wingdings" panose="05000000000000000000" pitchFamily="2" charset="2"/>
              <a:buChar char="Ø"/>
            </a:pPr>
            <a:r>
              <a:rPr lang="en-US" altLang="zh-TW" sz="2400" dirty="0" smtClean="0"/>
              <a:t>Label </a:t>
            </a:r>
            <a:r>
              <a:rPr lang="en-US" altLang="zh-TW" sz="2400" dirty="0"/>
              <a:t>queries with a dictionary created from </a:t>
            </a:r>
            <a:r>
              <a:rPr lang="en-US" altLang="zh-TW" sz="2400" dirty="0" smtClean="0"/>
              <a:t>the top </a:t>
            </a:r>
            <a:r>
              <a:rPr lang="en-US" altLang="zh-TW" sz="2400" dirty="0"/>
              <a:t>hundred most frequent words </a:t>
            </a:r>
            <a:r>
              <a:rPr lang="en-US" altLang="zh-TW" sz="2400" dirty="0" smtClean="0"/>
              <a:t>and we can </a:t>
            </a:r>
            <a:r>
              <a:rPr lang="en-US" altLang="zh-TW" sz="2400" dirty="0"/>
              <a:t>capture the intent of the user regarding the entity. </a:t>
            </a:r>
            <a:endParaRPr lang="en-US" altLang="zh-TW" sz="2400" dirty="0" smtClean="0"/>
          </a:p>
          <a:p>
            <a:pPr lvl="1">
              <a:buFont typeface="Wingdings" panose="05000000000000000000" pitchFamily="2" charset="2"/>
              <a:buChar char="Ø"/>
            </a:pPr>
            <a:endParaRPr lang="en-US" altLang="zh-TW" sz="2400" dirty="0" smtClean="0"/>
          </a:p>
          <a:p>
            <a:pPr lvl="1">
              <a:buFont typeface="Wingdings" panose="05000000000000000000" pitchFamily="2" charset="2"/>
              <a:buChar char="Ø"/>
            </a:pPr>
            <a:r>
              <a:rPr lang="en-US" altLang="zh-TW" sz="2400" dirty="0" smtClean="0"/>
              <a:t>The </a:t>
            </a:r>
            <a:r>
              <a:rPr lang="en-US" altLang="zh-TW" sz="2400" dirty="0"/>
              <a:t>top twenty terms </a:t>
            </a:r>
            <a:r>
              <a:rPr lang="en-US" altLang="zh-TW" sz="2400" dirty="0" smtClean="0"/>
              <a:t>that appear </a:t>
            </a:r>
            <a:r>
              <a:rPr lang="en-US" altLang="zh-TW" sz="2400" dirty="0"/>
              <a:t>in our dictionary are as follows:</a:t>
            </a:r>
          </a:p>
          <a:p>
            <a:pPr lvl="2"/>
            <a:r>
              <a:rPr lang="en-US" altLang="zh-TW" dirty="0" smtClean="0"/>
              <a:t>movie</a:t>
            </a:r>
            <a:r>
              <a:rPr lang="en-US" altLang="zh-TW" dirty="0"/>
              <a:t>, movies, theater, cast, quotes, free, </a:t>
            </a:r>
            <a:r>
              <a:rPr lang="en-US" altLang="zh-TW" dirty="0" smtClean="0"/>
              <a:t>theaters ,watch , </a:t>
            </a:r>
            <a:r>
              <a:rPr lang="en-US" altLang="zh-TW" dirty="0"/>
              <a:t>2011, new, </a:t>
            </a:r>
            <a:r>
              <a:rPr lang="en-US" altLang="zh-TW" dirty="0" err="1" smtClean="0"/>
              <a:t>tv</a:t>
            </a:r>
            <a:r>
              <a:rPr lang="en-US" altLang="zh-TW" dirty="0" smtClean="0"/>
              <a:t>, </a:t>
            </a:r>
            <a:r>
              <a:rPr lang="en-US" altLang="zh-TW" dirty="0"/>
              <a:t>show, </a:t>
            </a:r>
            <a:r>
              <a:rPr lang="en-US" altLang="zh-TW" dirty="0" err="1"/>
              <a:t>dvd</a:t>
            </a:r>
            <a:r>
              <a:rPr lang="en-US" altLang="zh-TW" dirty="0"/>
              <a:t>, online, sex, </a:t>
            </a:r>
            <a:r>
              <a:rPr lang="en-US" altLang="zh-TW" dirty="0" smtClean="0"/>
              <a:t>video, cinema</a:t>
            </a:r>
            <a:r>
              <a:rPr lang="en-US" altLang="zh-TW" dirty="0"/>
              <a:t>, trailer, list, theatre . . .</a:t>
            </a:r>
            <a:endParaRPr lang="en-US" altLang="zh-TW" dirty="0" smtClean="0"/>
          </a:p>
        </p:txBody>
      </p:sp>
    </p:spTree>
    <p:extLst>
      <p:ext uri="{BB962C8B-B14F-4D97-AF65-F5344CB8AC3E}">
        <p14:creationId xmlns:p14="http://schemas.microsoft.com/office/powerpoint/2010/main" val="254506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Entity Linking</a:t>
            </a:r>
            <a:endParaRPr lang="zh-TW" altLang="en-US" dirty="0"/>
          </a:p>
        </p:txBody>
      </p:sp>
      <p:sp>
        <p:nvSpPr>
          <p:cNvPr id="3" name="內容版面配置區 2"/>
          <p:cNvSpPr>
            <a:spLocks noGrp="1"/>
          </p:cNvSpPr>
          <p:nvPr>
            <p:ph idx="1"/>
          </p:nvPr>
        </p:nvSpPr>
        <p:spPr/>
        <p:txBody>
          <a:bodyPr/>
          <a:lstStyle/>
          <a:p>
            <a:r>
              <a:rPr lang="en-US" altLang="zh-TW" dirty="0" smtClean="0"/>
              <a:t>Evaluation</a:t>
            </a:r>
          </a:p>
          <a:p>
            <a:pPr lvl="1">
              <a:buFont typeface="Wingdings" panose="05000000000000000000" pitchFamily="2" charset="2"/>
              <a:buChar char="Ø"/>
            </a:pPr>
            <a:r>
              <a:rPr lang="en-US" altLang="zh-TW" dirty="0" smtClean="0"/>
              <a:t>Provide a rater with the queries and ask user to manually create links to Freebase concepts</a:t>
            </a:r>
          </a:p>
          <a:p>
            <a:pPr lvl="1">
              <a:buFont typeface="Wingdings" panose="05000000000000000000" pitchFamily="2" charset="2"/>
              <a:buChar char="Ø"/>
            </a:pPr>
            <a:endParaRPr lang="en-US" altLang="zh-TW" dirty="0" smtClean="0"/>
          </a:p>
          <a:p>
            <a:pPr lvl="1">
              <a:buFont typeface="Wingdings" panose="05000000000000000000" pitchFamily="2" charset="2"/>
              <a:buChar char="Ø"/>
            </a:pPr>
            <a:r>
              <a:rPr lang="en-US" altLang="zh-TW" dirty="0" smtClean="0"/>
              <a:t>Compare manually created &lt; query, entity&gt; and &lt; entity, type&gt; pairs to automatically created links</a:t>
            </a:r>
          </a:p>
          <a:p>
            <a:pPr lvl="1">
              <a:buFont typeface="Wingdings" panose="05000000000000000000" pitchFamily="2" charset="2"/>
              <a:buChar char="Ø"/>
            </a:pPr>
            <a:endParaRPr lang="en-US" altLang="zh-TW" dirty="0" smtClean="0"/>
          </a:p>
        </p:txBody>
      </p:sp>
    </p:spTree>
    <p:extLst>
      <p:ext uri="{BB962C8B-B14F-4D97-AF65-F5344CB8AC3E}">
        <p14:creationId xmlns:p14="http://schemas.microsoft.com/office/powerpoint/2010/main" val="2545067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Entity Linking</a:t>
            </a:r>
            <a:endParaRPr lang="zh-TW" altLang="en-US" dirty="0"/>
          </a:p>
        </p:txBody>
      </p:sp>
      <p:sp>
        <p:nvSpPr>
          <p:cNvPr id="3" name="內容版面配置區 2"/>
          <p:cNvSpPr>
            <a:spLocks noGrp="1"/>
          </p:cNvSpPr>
          <p:nvPr>
            <p:ph idx="1"/>
          </p:nvPr>
        </p:nvSpPr>
        <p:spPr/>
        <p:txBody>
          <a:bodyPr/>
          <a:lstStyle/>
          <a:p>
            <a:r>
              <a:rPr lang="en-US" altLang="zh-TW" dirty="0" smtClean="0"/>
              <a:t>Evaluation</a:t>
            </a:r>
          </a:p>
          <a:p>
            <a:pPr lvl="1">
              <a:buFont typeface="Wingdings" panose="05000000000000000000" pitchFamily="2" charset="2"/>
              <a:buChar char="Ø"/>
            </a:pPr>
            <a:r>
              <a:rPr lang="en-US" altLang="zh-TW" dirty="0" smtClean="0"/>
              <a:t>50 most frequent queries and 50 random queries</a:t>
            </a:r>
          </a:p>
          <a:p>
            <a:pPr lvl="1">
              <a:buFont typeface="Wingdings" panose="05000000000000000000" pitchFamily="2" charset="2"/>
              <a:buChar char="Ø"/>
            </a:pPr>
            <a:r>
              <a:rPr lang="en-US" altLang="zh-TW" dirty="0"/>
              <a:t>50 most frequent </a:t>
            </a:r>
            <a:r>
              <a:rPr lang="en-US" altLang="zh-TW" dirty="0" smtClean="0"/>
              <a:t>entities </a:t>
            </a:r>
            <a:r>
              <a:rPr lang="en-US" altLang="zh-TW" dirty="0"/>
              <a:t>and 50 random </a:t>
            </a:r>
            <a:r>
              <a:rPr lang="en-US" altLang="zh-TW" dirty="0" smtClean="0"/>
              <a:t>entities</a:t>
            </a:r>
            <a:endParaRPr lang="en-US" altLang="zh-TW" dirty="0"/>
          </a:p>
          <a:p>
            <a:pPr lvl="1">
              <a:buFont typeface="Wingdings" panose="05000000000000000000" pitchFamily="2" charset="2"/>
              <a:buChar char="Ø"/>
            </a:pPr>
            <a:endParaRPr lang="en-US" altLang="zh-TW"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346" y="4207977"/>
            <a:ext cx="633670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11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dirty="0" smtClean="0"/>
              <a:t>Semantic Pattern Mining</a:t>
            </a:r>
            <a:endParaRPr lang="zh-TW" altLang="en-US"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Multi-query patterns</a:t>
            </a:r>
          </a:p>
          <a:p>
            <a:pPr lvl="1">
              <a:spcBef>
                <a:spcPct val="0"/>
              </a:spcBef>
              <a:buFont typeface="Wingdings" panose="05000000000000000000" pitchFamily="2" charset="2"/>
              <a:buChar char="Ø"/>
            </a:pPr>
            <a:r>
              <a:rPr lang="en-US" altLang="zh-TW" dirty="0" smtClean="0"/>
              <a:t>Use the </a:t>
            </a:r>
            <a:r>
              <a:rPr lang="en-US" altLang="zh-TW" dirty="0" err="1" smtClean="0"/>
              <a:t>PrefixSpan</a:t>
            </a:r>
            <a:r>
              <a:rPr lang="en-US" altLang="zh-TW" dirty="0" smtClean="0"/>
              <a:t> algorithm and its implementation in the open source SPMF toolkit</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84984"/>
            <a:ext cx="7858968" cy="330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139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dirty="0" smtClean="0"/>
              <a:t>Semantic Pattern Mining</a:t>
            </a:r>
            <a:endParaRPr lang="zh-TW" altLang="en-US"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Multi-query patterns</a:t>
            </a:r>
          </a:p>
          <a:p>
            <a:pPr lvl="1">
              <a:spcBef>
                <a:spcPct val="0"/>
              </a:spcBef>
              <a:buFont typeface="Wingdings" panose="05000000000000000000" pitchFamily="2" charset="2"/>
              <a:buChar char="Ø"/>
            </a:pPr>
            <a:r>
              <a:rPr lang="en-US" altLang="zh-TW" dirty="0" smtClean="0"/>
              <a:t>By looking at the actual entities and modifiers in queries, we find the user are looking for the same information about different entities</a:t>
            </a:r>
          </a:p>
          <a:p>
            <a:pPr lvl="1">
              <a:spcBef>
                <a:spcPct val="0"/>
              </a:spcBef>
              <a:buFont typeface="Wingdings" panose="05000000000000000000" pitchFamily="2" charset="2"/>
              <a:buChar char="Ø"/>
            </a:pPr>
            <a:endParaRPr lang="en-US" altLang="zh-TW" dirty="0"/>
          </a:p>
          <a:p>
            <a:pPr lvl="1">
              <a:spcBef>
                <a:spcPct val="0"/>
              </a:spcBef>
              <a:buFont typeface="Wingdings" panose="05000000000000000000" pitchFamily="2" charset="2"/>
              <a:buChar char="Ø"/>
            </a:pPr>
            <a:r>
              <a:rPr lang="en-US" altLang="zh-TW" dirty="0" smtClean="0"/>
              <a:t>We can also filter our data using our indices to interesting subsets of sessions i.e. for new movies user are interested in the trailer while for old movies user are interested in cast</a:t>
            </a:r>
            <a:endParaRPr lang="zh-TW" altLang="en-US" dirty="0"/>
          </a:p>
        </p:txBody>
      </p:sp>
    </p:spTree>
    <p:extLst>
      <p:ext uri="{BB962C8B-B14F-4D97-AF65-F5344CB8AC3E}">
        <p14:creationId xmlns:p14="http://schemas.microsoft.com/office/powerpoint/2010/main" val="3288200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dirty="0" smtClean="0"/>
              <a:t>Semantic Pattern Mining</a:t>
            </a:r>
            <a:endParaRPr lang="zh-TW" altLang="en-US"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Multi-query patterns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4083976" cy="402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92896"/>
            <a:ext cx="3817987" cy="400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610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sz="4000" dirty="0" smtClean="0"/>
              <a:t>Predicting Website Abandonment</a:t>
            </a:r>
            <a:endParaRPr lang="zh-TW" altLang="en-US" sz="40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a:spcBef>
                    <a:spcPct val="0"/>
                  </a:spcBef>
                </a:pPr>
                <a:r>
                  <a:rPr lang="en-US" altLang="zh-TW" sz="2000" dirty="0" smtClean="0"/>
                  <a:t>When the user navigate away from the website, we can speak of users being lost</a:t>
                </a:r>
              </a:p>
              <a:p>
                <a:pPr>
                  <a:spcBef>
                    <a:spcPct val="0"/>
                  </a:spcBef>
                </a:pPr>
                <a:endParaRPr lang="en-US" altLang="zh-TW" sz="2000" dirty="0"/>
              </a:p>
              <a:p>
                <a:pPr>
                  <a:spcBef>
                    <a:spcPct val="0"/>
                  </a:spcBef>
                </a:pPr>
                <a:r>
                  <a:rPr lang="en-US" altLang="zh-TW" sz="2000" dirty="0"/>
                  <a:t>Definition 2 (Loosing query). Given a query q </a:t>
                </a:r>
                <a:r>
                  <a:rPr lang="en-US" altLang="zh-TW" sz="2000" dirty="0" smtClean="0"/>
                  <a:t>that leads </a:t>
                </a:r>
                <a:r>
                  <a:rPr lang="en-US" altLang="zh-TW" sz="2000" dirty="0"/>
                  <a:t>to a click </a:t>
                </a:r>
                <a14:m>
                  <m:oMath xmlns:m="http://schemas.openxmlformats.org/officeDocument/2006/math">
                    <m:sSub>
                      <m:sSubPr>
                        <m:ctrlPr>
                          <a:rPr lang="pt-BR" altLang="zh-TW" sz="2000" i="1">
                            <a:latin typeface="Cambria Math"/>
                          </a:rPr>
                        </m:ctrlPr>
                      </m:sSubPr>
                      <m:e>
                        <m:r>
                          <a:rPr lang="en-US" altLang="zh-TW" sz="2000" i="1">
                            <a:latin typeface="Cambria Math"/>
                          </a:rPr>
                          <m:t>𝐶</m:t>
                        </m:r>
                      </m:e>
                      <m:sub>
                        <m:r>
                          <a:rPr lang="en-US" altLang="zh-TW" sz="2000" i="1">
                            <a:latin typeface="Cambria Math"/>
                          </a:rPr>
                          <m:t>𝑤</m:t>
                        </m:r>
                      </m:sub>
                    </m:sSub>
                  </m:oMath>
                </a14:m>
                <a:r>
                  <a:rPr lang="en-US" altLang="zh-TW" sz="2000" dirty="0"/>
                  <a:t> on website w, q is a </a:t>
                </a:r>
                <a:r>
                  <a:rPr lang="en-US" altLang="zh-TW" sz="2000" dirty="0" smtClean="0"/>
                  <a:t>“loosing query” </a:t>
                </a:r>
                <a:r>
                  <a:rPr lang="en-US" altLang="zh-TW" sz="2000" dirty="0"/>
                  <a:t>if </a:t>
                </a:r>
                <a:r>
                  <a:rPr lang="en-US" altLang="zh-TW" sz="2000" dirty="0" smtClean="0"/>
                  <a:t>one of </a:t>
                </a:r>
                <a:r>
                  <a:rPr lang="en-US" altLang="zh-TW" sz="2000" dirty="0"/>
                  <a:t>the following two session patterns occur:</a:t>
                </a:r>
              </a:p>
              <a:p>
                <a:pPr lvl="1">
                  <a:spcBef>
                    <a:spcPct val="0"/>
                  </a:spcBef>
                </a:pPr>
                <a:r>
                  <a:rPr lang="en-US" altLang="zh-TW" sz="2000" dirty="0"/>
                  <a:t>1. q1 - </a:t>
                </a:r>
                <a:r>
                  <a:rPr lang="en-US" altLang="zh-TW" sz="2000" dirty="0" err="1"/>
                  <a:t>cw</a:t>
                </a:r>
                <a:r>
                  <a:rPr lang="en-US" altLang="zh-TW" sz="2000" dirty="0"/>
                  <a:t> - q2 - co</a:t>
                </a:r>
              </a:p>
              <a:p>
                <a:pPr lvl="1">
                  <a:spcBef>
                    <a:spcPct val="0"/>
                  </a:spcBef>
                </a:pPr>
                <a:r>
                  <a:rPr lang="en-US" altLang="zh-TW" sz="2000" dirty="0"/>
                  <a:t>2. q1 - </a:t>
                </a:r>
                <a:r>
                  <a:rPr lang="en-US" altLang="zh-TW" sz="2000" dirty="0" err="1"/>
                  <a:t>cw</a:t>
                </a:r>
                <a:r>
                  <a:rPr lang="en-US" altLang="zh-TW" sz="2000" dirty="0"/>
                  <a:t> - co</a:t>
                </a:r>
              </a:p>
              <a:p>
                <a:pPr marL="82296" indent="0">
                  <a:spcBef>
                    <a:spcPct val="0"/>
                  </a:spcBef>
                  <a:buNone/>
                </a:pPr>
                <a:r>
                  <a:rPr lang="en-US" altLang="zh-TW" sz="2000" dirty="0" smtClean="0"/>
                  <a:t>     where </a:t>
                </a:r>
                <a:r>
                  <a:rPr lang="en-US" altLang="zh-TW" sz="2000" dirty="0"/>
                  <a:t>website o is </a:t>
                </a:r>
                <a:r>
                  <a:rPr lang="en-US" altLang="zh-TW" sz="2000" dirty="0" smtClean="0"/>
                  <a:t>different </a:t>
                </a:r>
                <a:r>
                  <a:rPr lang="en-US" altLang="zh-TW" sz="2000" dirty="0"/>
                  <a:t>from website w, and q1 and </a:t>
                </a:r>
                <a:r>
                  <a:rPr lang="en-US" altLang="zh-TW" sz="2000" dirty="0" smtClean="0"/>
                  <a:t>q2 are</a:t>
                </a:r>
              </a:p>
              <a:p>
                <a:pPr marL="82296" indent="0">
                  <a:spcBef>
                    <a:spcPct val="0"/>
                  </a:spcBef>
                  <a:buNone/>
                </a:pPr>
                <a:r>
                  <a:rPr lang="en-US" altLang="zh-TW" sz="2000" dirty="0"/>
                  <a:t> </a:t>
                </a:r>
                <a:r>
                  <a:rPr lang="en-US" altLang="zh-TW" sz="2000" dirty="0" smtClean="0"/>
                  <a:t>    </a:t>
                </a:r>
                <a:r>
                  <a:rPr lang="en-US" altLang="zh-TW" sz="2000" dirty="0"/>
                  <a:t>linked to the same entity</a:t>
                </a:r>
                <a:r>
                  <a:rPr lang="en-US" altLang="zh-TW" sz="2000" dirty="0" smtClean="0"/>
                  <a:t>.</a:t>
                </a:r>
              </a:p>
              <a:p>
                <a:pPr>
                  <a:spcBef>
                    <a:spcPct val="0"/>
                  </a:spcBef>
                </a:pPr>
                <a:endParaRPr lang="en-US" altLang="zh-TW" sz="2000" dirty="0"/>
              </a:p>
              <a:p>
                <a:pPr>
                  <a:spcBef>
                    <a:spcPct val="0"/>
                  </a:spcBef>
                </a:pPr>
                <a:r>
                  <a:rPr lang="en-US" altLang="zh-TW" sz="2000" dirty="0" smtClean="0"/>
                  <a:t>predict abandonment by Gradient Boosted Decision Tree(GBDT) </a:t>
                </a:r>
              </a:p>
              <a:p>
                <a:pPr marL="82296" indent="0">
                  <a:spcBef>
                    <a:spcPct val="0"/>
                  </a:spcBef>
                  <a:buNone/>
                </a:pPr>
                <a:endParaRPr lang="en-US" altLang="zh-TW" sz="2000"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t="-6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6946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b="1" u="sng" dirty="0" smtClean="0"/>
              <a:t>Introduction</a:t>
            </a:r>
          </a:p>
          <a:p>
            <a:r>
              <a:rPr lang="en-US" altLang="zh-TW" dirty="0" smtClean="0"/>
              <a:t>Method </a:t>
            </a:r>
            <a:r>
              <a:rPr lang="en-US" altLang="zh-TW" dirty="0"/>
              <a:t>and Evaluation</a:t>
            </a:r>
          </a:p>
          <a:p>
            <a:r>
              <a:rPr lang="en-US" altLang="zh-TW" dirty="0" smtClean="0"/>
              <a:t>Conclusion</a:t>
            </a:r>
            <a:endParaRPr lang="zh-TW" altLang="en-US" dirty="0"/>
          </a:p>
        </p:txBody>
      </p:sp>
    </p:spTree>
    <p:extLst>
      <p:ext uri="{BB962C8B-B14F-4D97-AF65-F5344CB8AC3E}">
        <p14:creationId xmlns:p14="http://schemas.microsoft.com/office/powerpoint/2010/main" val="734078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sz="4000" dirty="0" smtClean="0"/>
              <a:t>Predicting Website Abandonment</a:t>
            </a:r>
            <a:endParaRPr lang="zh-TW" altLang="en-US" sz="4000"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Evaluation</a:t>
            </a:r>
          </a:p>
          <a:p>
            <a:pPr lvl="1">
              <a:spcBef>
                <a:spcPct val="0"/>
              </a:spcBef>
              <a:buFont typeface="Wingdings" panose="05000000000000000000" pitchFamily="2" charset="2"/>
              <a:buChar char="Ø"/>
            </a:pPr>
            <a:r>
              <a:rPr lang="en-US" altLang="zh-TW" sz="2400" dirty="0" smtClean="0"/>
              <a:t>We want to predict that a user will be gained or lost for a particular website</a:t>
            </a:r>
          </a:p>
          <a:p>
            <a:pPr lvl="1">
              <a:spcBef>
                <a:spcPct val="0"/>
              </a:spcBef>
              <a:buFont typeface="Wingdings" panose="05000000000000000000" pitchFamily="2" charset="2"/>
              <a:buChar char="Ø"/>
            </a:pPr>
            <a:r>
              <a:rPr lang="en-US" altLang="zh-TW" sz="2400" dirty="0" smtClean="0"/>
              <a:t>There are three tasks addressed using supervised learning:</a:t>
            </a:r>
          </a:p>
          <a:p>
            <a:pPr lvl="2"/>
            <a:r>
              <a:rPr lang="en-US" altLang="zh-TW" sz="2000" dirty="0"/>
              <a:t>Task 1 predict that a user will be gained or lost for a </a:t>
            </a:r>
            <a:r>
              <a:rPr lang="en-US" altLang="zh-TW" sz="2000" dirty="0" smtClean="0"/>
              <a:t>given website</a:t>
            </a:r>
            <a:r>
              <a:rPr lang="en-US" altLang="zh-TW" sz="2000" dirty="0"/>
              <a:t>. We use all features, including the click on </a:t>
            </a:r>
            <a:r>
              <a:rPr lang="en-US" altLang="zh-TW" sz="2000" dirty="0" smtClean="0"/>
              <a:t>the loosing website</a:t>
            </a:r>
            <a:endParaRPr lang="en-US" altLang="zh-TW" sz="2000" dirty="0"/>
          </a:p>
          <a:p>
            <a:pPr lvl="2"/>
            <a:r>
              <a:rPr lang="en-US" altLang="zh-TW" sz="2000" dirty="0"/>
              <a:t>Task 2 predict that a user will be gained or lost for a </a:t>
            </a:r>
            <a:r>
              <a:rPr lang="en-US" altLang="zh-TW" sz="2000" dirty="0" smtClean="0"/>
              <a:t>given website</a:t>
            </a:r>
            <a:r>
              <a:rPr lang="en-US" altLang="zh-TW" sz="2000" dirty="0"/>
              <a:t>, excluding the loosing website as a </a:t>
            </a:r>
            <a:r>
              <a:rPr lang="en-US" altLang="zh-TW" sz="2000" dirty="0" smtClean="0"/>
              <a:t>feature</a:t>
            </a:r>
            <a:endParaRPr lang="en-US" altLang="zh-TW" sz="2000" dirty="0"/>
          </a:p>
          <a:p>
            <a:pPr lvl="2"/>
            <a:r>
              <a:rPr lang="en-US" altLang="zh-TW" sz="2000" dirty="0"/>
              <a:t>Task 3 predict whether a user will be gained or lost </a:t>
            </a:r>
            <a:r>
              <a:rPr lang="en-US" altLang="zh-TW" sz="2000" dirty="0" smtClean="0"/>
              <a:t>between two </a:t>
            </a:r>
            <a:r>
              <a:rPr lang="en-US" altLang="zh-TW" sz="2000" dirty="0"/>
              <a:t>given </a:t>
            </a:r>
            <a:r>
              <a:rPr lang="en-US" altLang="zh-TW" sz="2000" dirty="0" smtClean="0"/>
              <a:t>websites</a:t>
            </a:r>
          </a:p>
          <a:p>
            <a:pPr marL="82296" indent="0">
              <a:spcBef>
                <a:spcPct val="0"/>
              </a:spcBef>
              <a:buNone/>
            </a:pPr>
            <a:endParaRPr lang="en-US" altLang="zh-TW" sz="2000" dirty="0" smtClean="0"/>
          </a:p>
        </p:txBody>
      </p:sp>
    </p:spTree>
    <p:extLst>
      <p:ext uri="{BB962C8B-B14F-4D97-AF65-F5344CB8AC3E}">
        <p14:creationId xmlns:p14="http://schemas.microsoft.com/office/powerpoint/2010/main" val="573588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sz="4000" dirty="0" smtClean="0"/>
              <a:t>Predicting Website Abandonment</a:t>
            </a:r>
            <a:endParaRPr lang="zh-TW" altLang="en-US" sz="4000"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Evaluation</a:t>
            </a:r>
          </a:p>
          <a:p>
            <a:pPr lvl="1">
              <a:spcBef>
                <a:spcPct val="0"/>
              </a:spcBef>
              <a:buFont typeface="Wingdings" panose="05000000000000000000" pitchFamily="2" charset="2"/>
              <a:buChar char="Ø"/>
            </a:pPr>
            <a:r>
              <a:rPr lang="en-US" altLang="zh-TW" dirty="0" smtClean="0"/>
              <a:t>We report results in terms of area under the curve(AUC)</a:t>
            </a:r>
          </a:p>
          <a:p>
            <a:pPr lvl="1">
              <a:spcBef>
                <a:spcPct val="0"/>
              </a:spcBef>
              <a:buFont typeface="Wingdings" panose="05000000000000000000" pitchFamily="2" charset="2"/>
              <a:buChar char="Ø"/>
            </a:pPr>
            <a:endParaRPr lang="en-US" altLang="zh-TW" dirty="0" smtClean="0"/>
          </a:p>
          <a:p>
            <a:pPr lvl="1">
              <a:spcBef>
                <a:spcPct val="0"/>
              </a:spcBef>
              <a:buFont typeface="Wingdings" panose="05000000000000000000" pitchFamily="2" charset="2"/>
              <a:buChar char="Ø"/>
            </a:pPr>
            <a:r>
              <a:rPr lang="en-US" altLang="zh-TW" dirty="0" smtClean="0"/>
              <a:t>Total amount of around 150K sessions</a:t>
            </a:r>
          </a:p>
          <a:p>
            <a:pPr lvl="1">
              <a:spcBef>
                <a:spcPct val="0"/>
              </a:spcBef>
              <a:buFont typeface="Wingdings" panose="05000000000000000000" pitchFamily="2" charset="2"/>
              <a:buChar char="Ø"/>
            </a:pPr>
            <a:endParaRPr lang="en-US" altLang="zh-TW" dirty="0" smtClean="0"/>
          </a:p>
          <a:p>
            <a:pPr lvl="1">
              <a:spcBef>
                <a:spcPct val="0"/>
              </a:spcBef>
              <a:buFont typeface="Wingdings" panose="05000000000000000000" pitchFamily="2" charset="2"/>
              <a:buChar char="Ø"/>
            </a:pPr>
            <a:r>
              <a:rPr lang="en-US" altLang="zh-TW" dirty="0" smtClean="0"/>
              <a:t>The training and testing is performed using 10-fold cross-validation</a:t>
            </a:r>
          </a:p>
        </p:txBody>
      </p:sp>
    </p:spTree>
    <p:extLst>
      <p:ext uri="{BB962C8B-B14F-4D97-AF65-F5344CB8AC3E}">
        <p14:creationId xmlns:p14="http://schemas.microsoft.com/office/powerpoint/2010/main" val="3694626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sz="4000" dirty="0" smtClean="0"/>
              <a:t>Predicting Website Abandonment</a:t>
            </a:r>
            <a:endParaRPr lang="zh-TW" altLang="en-US" sz="4000" dirty="0"/>
          </a:p>
        </p:txBody>
      </p:sp>
      <p:sp>
        <p:nvSpPr>
          <p:cNvPr id="3" name="內容版面配置區 2"/>
          <p:cNvSpPr>
            <a:spLocks noGrp="1"/>
          </p:cNvSpPr>
          <p:nvPr>
            <p:ph idx="1"/>
          </p:nvPr>
        </p:nvSpPr>
        <p:spPr/>
        <p:txBody>
          <a:bodyPr>
            <a:normAutofit/>
          </a:bodyPr>
          <a:lstStyle/>
          <a:p>
            <a:pPr>
              <a:spcBef>
                <a:spcPct val="0"/>
              </a:spcBef>
            </a:pPr>
            <a:r>
              <a:rPr lang="en-US" altLang="zh-TW" dirty="0" smtClean="0"/>
              <a:t>Evaluation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5688632" cy="22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653136"/>
            <a:ext cx="58578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216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dirty="0"/>
              <a:t>Introduction</a:t>
            </a:r>
          </a:p>
          <a:p>
            <a:r>
              <a:rPr lang="en-US" altLang="zh-TW" dirty="0"/>
              <a:t>Method and Evaluation</a:t>
            </a:r>
          </a:p>
          <a:p>
            <a:r>
              <a:rPr lang="en-US" altLang="zh-TW" b="1" u="sng" dirty="0" smtClean="0"/>
              <a:t>Conclusion</a:t>
            </a:r>
            <a:endParaRPr lang="zh-TW" altLang="en-US" b="1" u="sng" dirty="0"/>
          </a:p>
          <a:p>
            <a:endParaRPr lang="zh-TW" altLang="en-US" dirty="0"/>
          </a:p>
        </p:txBody>
      </p:sp>
    </p:spTree>
    <p:extLst>
      <p:ext uri="{BB962C8B-B14F-4D97-AF65-F5344CB8AC3E}">
        <p14:creationId xmlns:p14="http://schemas.microsoft.com/office/powerpoint/2010/main" val="411339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88640"/>
            <a:ext cx="7498080" cy="1143000"/>
          </a:xfrm>
        </p:spPr>
        <p:txBody>
          <a:bodyPr>
            <a:noAutofit/>
          </a:bodyPr>
          <a:lstStyle/>
          <a:p>
            <a:r>
              <a:rPr lang="en-US" altLang="zh-TW" sz="4000" dirty="0" smtClean="0"/>
              <a:t>Conclusion</a:t>
            </a:r>
            <a:endParaRPr lang="zh-TW" altLang="en-US" sz="4000" dirty="0"/>
          </a:p>
        </p:txBody>
      </p:sp>
      <p:sp>
        <p:nvSpPr>
          <p:cNvPr id="3" name="內容版面配置區 2"/>
          <p:cNvSpPr>
            <a:spLocks noGrp="1"/>
          </p:cNvSpPr>
          <p:nvPr>
            <p:ph idx="1"/>
          </p:nvPr>
        </p:nvSpPr>
        <p:spPr/>
        <p:txBody>
          <a:bodyPr>
            <a:normAutofit/>
          </a:bodyPr>
          <a:lstStyle/>
          <a:p>
            <a:pPr>
              <a:spcBef>
                <a:spcPct val="0"/>
              </a:spcBef>
            </a:pPr>
            <a:r>
              <a:rPr lang="en-US" altLang="zh-TW" sz="2800" dirty="0" smtClean="0"/>
              <a:t>Our method depends on the availability of Linked Open Data on the topics of the queries</a:t>
            </a:r>
          </a:p>
          <a:p>
            <a:pPr>
              <a:spcBef>
                <a:spcPct val="0"/>
              </a:spcBef>
            </a:pPr>
            <a:endParaRPr lang="en-US" altLang="zh-TW" sz="2800" dirty="0" smtClean="0"/>
          </a:p>
          <a:p>
            <a:pPr>
              <a:spcBef>
                <a:spcPct val="0"/>
              </a:spcBef>
            </a:pPr>
            <a:r>
              <a:rPr lang="en-US" altLang="zh-TW" sz="2800" dirty="0" smtClean="0"/>
              <a:t>To analyze query patterns and predict website abandonment we first linked queries to entities and then generalized them to types</a:t>
            </a:r>
          </a:p>
          <a:p>
            <a:pPr>
              <a:spcBef>
                <a:spcPct val="0"/>
              </a:spcBef>
            </a:pPr>
            <a:endParaRPr lang="en-US" altLang="zh-TW" sz="2800" dirty="0" smtClean="0"/>
          </a:p>
          <a:p>
            <a:pPr>
              <a:spcBef>
                <a:spcPct val="0"/>
              </a:spcBef>
            </a:pPr>
            <a:r>
              <a:rPr lang="en-US" altLang="zh-TW" sz="2800" dirty="0" smtClean="0"/>
              <a:t>Further research is needed to verify whether other domain benefit from this type of analysis</a:t>
            </a:r>
          </a:p>
          <a:p>
            <a:pPr marL="82296" indent="0">
              <a:spcBef>
                <a:spcPct val="0"/>
              </a:spcBef>
              <a:buNone/>
            </a:pPr>
            <a:r>
              <a:rPr lang="en-US" altLang="zh-TW" sz="2400" dirty="0" smtClean="0"/>
              <a:t> </a:t>
            </a:r>
          </a:p>
        </p:txBody>
      </p:sp>
    </p:spTree>
    <p:extLst>
      <p:ext uri="{BB962C8B-B14F-4D97-AF65-F5344CB8AC3E}">
        <p14:creationId xmlns:p14="http://schemas.microsoft.com/office/powerpoint/2010/main" val="312464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Motivation</a:t>
            </a:r>
          </a:p>
          <a:p>
            <a:pPr marL="82296" indent="0">
              <a:buNone/>
            </a:pPr>
            <a:r>
              <a:rPr lang="en-US" altLang="zh-TW" dirty="0" smtClean="0"/>
              <a:t>   content publishers are interested in </a:t>
            </a:r>
          </a:p>
          <a:p>
            <a:pPr marL="82296" indent="0">
              <a:buNone/>
            </a:pPr>
            <a:r>
              <a:rPr lang="en-US" altLang="zh-TW" dirty="0" smtClean="0"/>
              <a:t>   understanding user needs in order to select and </a:t>
            </a:r>
          </a:p>
          <a:p>
            <a:pPr marL="82296" indent="0">
              <a:buNone/>
            </a:pPr>
            <a:r>
              <a:rPr lang="en-US" altLang="zh-TW" dirty="0"/>
              <a:t> </a:t>
            </a:r>
            <a:r>
              <a:rPr lang="en-US" altLang="zh-TW" dirty="0" smtClean="0"/>
              <a:t>  structure the content of their properties</a:t>
            </a:r>
          </a:p>
          <a:p>
            <a:endParaRPr lang="en-US" altLang="zh-TW" dirty="0" smtClean="0"/>
          </a:p>
          <a:p>
            <a:r>
              <a:rPr lang="en-US" altLang="zh-TW" dirty="0" smtClean="0"/>
              <a:t>Search engines collect query log, while content providers log information about search referrals, site search</a:t>
            </a:r>
          </a:p>
          <a:p>
            <a:endParaRPr lang="en-US" altLang="zh-TW" dirty="0"/>
          </a:p>
          <a:p>
            <a:pPr marL="82296" indent="0">
              <a:buNone/>
            </a:pPr>
            <a:endParaRPr lang="en-US" altLang="zh-TW" dirty="0"/>
          </a:p>
          <a:p>
            <a:pPr marL="82296" indent="0">
              <a:buNone/>
            </a:pPr>
            <a:endParaRPr lang="en-US" altLang="zh-TW" dirty="0" smtClean="0"/>
          </a:p>
          <a:p>
            <a:pPr marL="82296" indent="0">
              <a:buNone/>
            </a:pPr>
            <a:r>
              <a:rPr lang="en-US" altLang="zh-TW" dirty="0"/>
              <a:t> </a:t>
            </a:r>
            <a:r>
              <a:rPr lang="en-US" altLang="zh-TW" dirty="0" smtClean="0"/>
              <a:t>  </a:t>
            </a:r>
          </a:p>
        </p:txBody>
      </p:sp>
    </p:spTree>
    <p:extLst>
      <p:ext uri="{BB962C8B-B14F-4D97-AF65-F5344CB8AC3E}">
        <p14:creationId xmlns:p14="http://schemas.microsoft.com/office/powerpoint/2010/main" val="126301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We aggregate the information into sessions</a:t>
            </a:r>
          </a:p>
          <a:p>
            <a:endParaRPr lang="zh-TW" altLang="en-US" dirty="0"/>
          </a:p>
        </p:txBody>
      </p:sp>
      <p:pic>
        <p:nvPicPr>
          <p:cNvPr id="1028" name="Picture 4"/>
          <p:cNvPicPr>
            <a:picLocks noChangeAspect="1" noChangeArrowheads="1"/>
          </p:cNvPicPr>
          <p:nvPr/>
        </p:nvPicPr>
        <p:blipFill>
          <a:blip r:embed="rId2" cstate="print"/>
          <a:srcRect/>
          <a:stretch>
            <a:fillRect/>
          </a:stretch>
        </p:blipFill>
        <p:spPr bwMode="auto">
          <a:xfrm>
            <a:off x="1187624" y="2780928"/>
            <a:ext cx="7776864" cy="3717032"/>
          </a:xfrm>
          <a:prstGeom prst="rect">
            <a:avLst/>
          </a:prstGeom>
          <a:noFill/>
          <a:ln w="9525">
            <a:noFill/>
            <a:miter lim="800000"/>
            <a:headEnd/>
            <a:tailEnd/>
          </a:ln>
        </p:spPr>
      </p:pic>
    </p:spTree>
    <p:extLst>
      <p:ext uri="{BB962C8B-B14F-4D97-AF65-F5344CB8AC3E}">
        <p14:creationId xmlns:p14="http://schemas.microsoft.com/office/powerpoint/2010/main" val="311090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1399024" y="1460748"/>
            <a:ext cx="7498080" cy="4800600"/>
          </a:xfrm>
        </p:spPr>
        <p:txBody>
          <a:bodyPr/>
          <a:lstStyle/>
          <a:p>
            <a:pPr marL="82296" indent="0"/>
            <a:r>
              <a:rPr lang="en-US" altLang="zh-TW" dirty="0" smtClean="0"/>
              <a:t>A key challenge is that query logs is the notable </a:t>
            </a:r>
            <a:r>
              <a:rPr lang="en-US" altLang="zh-TW" dirty="0" err="1" smtClean="0"/>
              <a:t>sparsity</a:t>
            </a:r>
            <a:endParaRPr lang="en-US" altLang="zh-TW" dirty="0" smtClean="0"/>
          </a:p>
          <a:p>
            <a:pPr marL="356616" lvl="1" indent="0">
              <a:buFont typeface="Wingdings" pitchFamily="2" charset="2"/>
              <a:buChar char="Ø"/>
            </a:pPr>
            <a:r>
              <a:rPr lang="en-US" altLang="zh-TW" dirty="0" smtClean="0"/>
              <a:t>because 64% percent of queries are unique within a year</a:t>
            </a:r>
          </a:p>
          <a:p>
            <a:pPr marL="82296" indent="0">
              <a:buNone/>
            </a:pPr>
            <a:endParaRPr lang="en-US" altLang="zh-TW" dirty="0" smtClean="0"/>
          </a:p>
          <a:p>
            <a:pPr marL="82296" indent="0"/>
            <a:r>
              <a:rPr lang="en-US" altLang="zh-TW" dirty="0" smtClean="0"/>
              <a:t>So we have an idea that mining web log with semantic analysis</a:t>
            </a:r>
            <a:endParaRPr lang="en-US" altLang="zh-TW" dirty="0"/>
          </a:p>
        </p:txBody>
      </p:sp>
    </p:spTree>
    <p:extLst>
      <p:ext uri="{BB962C8B-B14F-4D97-AF65-F5344CB8AC3E}">
        <p14:creationId xmlns:p14="http://schemas.microsoft.com/office/powerpoint/2010/main" val="1556980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dirty="0"/>
              <a:t>Introduction</a:t>
            </a:r>
          </a:p>
          <a:p>
            <a:r>
              <a:rPr lang="en-US" altLang="zh-TW" b="1" u="sng" dirty="0" smtClean="0"/>
              <a:t>Method and Evaluation</a:t>
            </a:r>
            <a:endParaRPr lang="en-US" altLang="zh-TW" b="1" u="sng" dirty="0"/>
          </a:p>
          <a:p>
            <a:r>
              <a:rPr lang="en-US" altLang="zh-TW" dirty="0" smtClean="0"/>
              <a:t>Conclusion</a:t>
            </a:r>
            <a:endParaRPr lang="zh-TW" altLang="en-US" dirty="0"/>
          </a:p>
          <a:p>
            <a:endParaRPr lang="zh-TW" altLang="en-US" dirty="0"/>
          </a:p>
        </p:txBody>
      </p:sp>
    </p:spTree>
    <p:extLst>
      <p:ext uri="{BB962C8B-B14F-4D97-AF65-F5344CB8AC3E}">
        <p14:creationId xmlns:p14="http://schemas.microsoft.com/office/powerpoint/2010/main" val="323965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Workflow </a:t>
            </a:r>
            <a:endParaRPr lang="zh-TW" altLang="en-US" dirty="0"/>
          </a:p>
        </p:txBody>
      </p:sp>
      <p:sp>
        <p:nvSpPr>
          <p:cNvPr id="3" name="內容版面配置區 2"/>
          <p:cNvSpPr>
            <a:spLocks noGrp="1"/>
          </p:cNvSpPr>
          <p:nvPr>
            <p:ph idx="1"/>
          </p:nvPr>
        </p:nvSpPr>
        <p:spPr/>
        <p:txBody>
          <a:bodyPr>
            <a:normAutofit/>
          </a:bodyPr>
          <a:lstStyle/>
          <a:p>
            <a:r>
              <a:rPr lang="en-US" altLang="zh-TW" dirty="0" smtClean="0"/>
              <a:t>Our proposed workflow for semantic usage mining </a:t>
            </a:r>
          </a:p>
          <a:p>
            <a:pPr lvl="1">
              <a:buFont typeface="Wingdings" pitchFamily="2" charset="2"/>
              <a:buChar char="Ø"/>
            </a:pPr>
            <a:r>
              <a:rPr lang="en-US" altLang="zh-TW" dirty="0" smtClean="0"/>
              <a:t>data collection and processing, entity linking, filtering, pattern mining and learning</a:t>
            </a:r>
            <a:endParaRPr lang="en-US" altLang="zh-TW" dirty="0"/>
          </a:p>
        </p:txBody>
      </p:sp>
      <p:pic>
        <p:nvPicPr>
          <p:cNvPr id="2054" name="Picture 6"/>
          <p:cNvPicPr>
            <a:picLocks noChangeAspect="1" noChangeArrowheads="1"/>
          </p:cNvPicPr>
          <p:nvPr/>
        </p:nvPicPr>
        <p:blipFill>
          <a:blip r:embed="rId2" cstate="print"/>
          <a:srcRect/>
          <a:stretch>
            <a:fillRect/>
          </a:stretch>
        </p:blipFill>
        <p:spPr bwMode="auto">
          <a:xfrm>
            <a:off x="2051720" y="4005064"/>
            <a:ext cx="5657850" cy="2314575"/>
          </a:xfrm>
          <a:prstGeom prst="rect">
            <a:avLst/>
          </a:prstGeom>
          <a:noFill/>
          <a:ln w="9525">
            <a:noFill/>
            <a:miter lim="800000"/>
            <a:headEnd/>
            <a:tailEnd/>
          </a:ln>
        </p:spPr>
      </p:pic>
    </p:spTree>
    <p:extLst>
      <p:ext uri="{BB962C8B-B14F-4D97-AF65-F5344CB8AC3E}">
        <p14:creationId xmlns:p14="http://schemas.microsoft.com/office/powerpoint/2010/main" val="341833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Processing</a:t>
            </a:r>
            <a:endParaRPr lang="zh-TW" altLang="en-US" dirty="0"/>
          </a:p>
        </p:txBody>
      </p:sp>
      <p:sp>
        <p:nvSpPr>
          <p:cNvPr id="6" name="內容版面配置區 5"/>
          <p:cNvSpPr>
            <a:spLocks noGrp="1"/>
          </p:cNvSpPr>
          <p:nvPr>
            <p:ph idx="1"/>
          </p:nvPr>
        </p:nvSpPr>
        <p:spPr/>
        <p:txBody>
          <a:bodyPr/>
          <a:lstStyle/>
          <a:p>
            <a:r>
              <a:rPr lang="en-US" altLang="zh-TW" sz="2800" dirty="0" smtClean="0"/>
              <a:t>Collected a sample of server logs of Yahoo! Search in the United States from June, 2011</a:t>
            </a:r>
          </a:p>
          <a:p>
            <a:endParaRPr lang="en-US" altLang="zh-TW" sz="2800" dirty="0" smtClean="0"/>
          </a:p>
          <a:p>
            <a:r>
              <a:rPr lang="en-US" altLang="zh-TW" sz="2800" dirty="0" smtClean="0"/>
              <a:t>Limit the collected data to sessions about movie and sessions contain at least one visit to any of 16 popular movie sites</a:t>
            </a:r>
          </a:p>
          <a:p>
            <a:endParaRPr lang="en-US" altLang="zh-TW" sz="2800" dirty="0" smtClean="0"/>
          </a:p>
          <a:p>
            <a:r>
              <a:rPr lang="en-US" altLang="zh-TW" sz="2800" dirty="0"/>
              <a:t>C</a:t>
            </a:r>
            <a:r>
              <a:rPr lang="en-US" altLang="zh-TW" sz="2800" dirty="0" smtClean="0"/>
              <a:t>ollected 1.7 million session, containing over 5.8 million queries and over 6.8 million clicks</a:t>
            </a:r>
          </a:p>
          <a:p>
            <a:endParaRPr lang="en-US" altLang="zh-TW" sz="1600" dirty="0" smtClean="0"/>
          </a:p>
        </p:txBody>
      </p:sp>
    </p:spTree>
    <p:extLst>
      <p:ext uri="{BB962C8B-B14F-4D97-AF65-F5344CB8AC3E}">
        <p14:creationId xmlns:p14="http://schemas.microsoft.com/office/powerpoint/2010/main" val="428643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Processing</a:t>
            </a:r>
            <a:endParaRPr lang="zh-TW" altLang="en-US" dirty="0"/>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p:txBody>
              <a:bodyPr/>
              <a:lstStyle/>
              <a:p>
                <a:r>
                  <a:rPr lang="en-US" altLang="zh-TW" sz="2400" dirty="0" smtClean="0"/>
                  <a:t>Apply </a:t>
                </a:r>
                <a:r>
                  <a:rPr lang="en-US" altLang="zh-TW" sz="2400" dirty="0"/>
                  <a:t>the filtering of navigational queries </a:t>
                </a:r>
                <a:r>
                  <a:rPr lang="en-US" altLang="zh-TW" sz="2400" dirty="0" smtClean="0"/>
                  <a:t>and </a:t>
                </a:r>
                <a:r>
                  <a:rPr lang="en-US" altLang="zh-TW" sz="2400" dirty="0"/>
                  <a:t>we identify </a:t>
                </a:r>
                <a:r>
                  <a:rPr lang="en-US" altLang="zh-TW" sz="2400" dirty="0" smtClean="0"/>
                  <a:t>117663 navigational</a:t>
                </a:r>
                <a:r>
                  <a:rPr lang="en-US" altLang="zh-TW" sz="2400" dirty="0"/>
                  <a:t> </a:t>
                </a:r>
                <a:r>
                  <a:rPr lang="en-US" altLang="zh-TW" sz="2400" dirty="0" smtClean="0"/>
                  <a:t>queries</a:t>
                </a:r>
                <a:r>
                  <a:rPr lang="en-US" altLang="zh-TW" sz="2400" dirty="0"/>
                  <a:t>, which makes it the 12th most </a:t>
                </a:r>
                <a:r>
                  <a:rPr lang="en-US" altLang="zh-TW" sz="2400" dirty="0" smtClean="0"/>
                  <a:t>frequent category </a:t>
                </a:r>
                <a:r>
                  <a:rPr lang="en-US" altLang="zh-TW" sz="2400" dirty="0"/>
                  <a:t>of queries from all other semantic </a:t>
                </a:r>
                <a:r>
                  <a:rPr lang="en-US" altLang="zh-TW" sz="2400" dirty="0" smtClean="0"/>
                  <a:t>types</a:t>
                </a:r>
              </a:p>
              <a:p>
                <a:endParaRPr lang="en-US" altLang="zh-TW" sz="2400" dirty="0"/>
              </a:p>
              <a:p>
                <a:r>
                  <a:rPr lang="en-US" altLang="zh-TW" sz="2400" dirty="0"/>
                  <a:t>Definition 1 (Navigational Query). </a:t>
                </a:r>
                <a:endParaRPr lang="en-US" altLang="zh-TW" sz="2400" dirty="0" smtClean="0"/>
              </a:p>
              <a:p>
                <a:pPr lvl="1">
                  <a:buFont typeface="Wingdings" panose="05000000000000000000" pitchFamily="2" charset="2"/>
                  <a:buChar char="Ø"/>
                </a:pPr>
                <a:r>
                  <a:rPr lang="en-US" altLang="zh-TW" sz="2400" dirty="0" smtClean="0"/>
                  <a:t>Given </a:t>
                </a:r>
                <a:r>
                  <a:rPr lang="en-US" altLang="zh-TW" sz="2400" dirty="0"/>
                  <a:t>a </a:t>
                </a:r>
                <a:r>
                  <a:rPr lang="en-US" altLang="zh-TW" sz="2400" dirty="0" smtClean="0"/>
                  <a:t>query q </a:t>
                </a:r>
                <a:r>
                  <a:rPr lang="en-US" altLang="zh-TW" sz="2400" dirty="0"/>
                  <a:t>that leads to a click </a:t>
                </a:r>
                <a14:m>
                  <m:oMath xmlns:m="http://schemas.openxmlformats.org/officeDocument/2006/math">
                    <m:sSub>
                      <m:sSubPr>
                        <m:ctrlPr>
                          <a:rPr lang="pt-BR" altLang="zh-TW" sz="2400" i="1" smtClean="0">
                            <a:latin typeface="Cambria Math"/>
                          </a:rPr>
                        </m:ctrlPr>
                      </m:sSubPr>
                      <m:e>
                        <m:r>
                          <a:rPr lang="en-US" altLang="zh-TW" sz="2400" b="0" i="1" smtClean="0">
                            <a:latin typeface="Cambria Math"/>
                          </a:rPr>
                          <m:t>𝐶</m:t>
                        </m:r>
                      </m:e>
                      <m:sub>
                        <m:r>
                          <a:rPr lang="en-US" altLang="zh-TW" sz="2400" b="0" i="1" smtClean="0">
                            <a:latin typeface="Cambria Math"/>
                          </a:rPr>
                          <m:t>𝑤</m:t>
                        </m:r>
                      </m:sub>
                    </m:sSub>
                  </m:oMath>
                </a14:m>
                <a:r>
                  <a:rPr lang="en-US" altLang="zh-TW" sz="2400" dirty="0" smtClean="0"/>
                  <a:t> </a:t>
                </a:r>
                <a:r>
                  <a:rPr lang="en-US" altLang="zh-TW" sz="2400" dirty="0"/>
                  <a:t>on webpage w, and given that q </a:t>
                </a:r>
                <a:r>
                  <a:rPr lang="en-US" altLang="zh-TW" sz="2400" dirty="0" smtClean="0"/>
                  <a:t>is linked </a:t>
                </a:r>
                <a:r>
                  <a:rPr lang="en-US" altLang="zh-TW" sz="2400" dirty="0"/>
                  <a:t>to entity e, q is a </a:t>
                </a:r>
                <a:r>
                  <a:rPr lang="en-US" altLang="zh-TW" sz="2400" dirty="0" smtClean="0"/>
                  <a:t>“navigational query” </a:t>
                </a:r>
                <a:r>
                  <a:rPr lang="en-US" altLang="zh-TW" sz="2400" dirty="0"/>
                  <a:t>if the </a:t>
                </a:r>
                <a:r>
                  <a:rPr lang="en-US" altLang="zh-TW" sz="2400" dirty="0" smtClean="0"/>
                  <a:t>webpage w </a:t>
                </a:r>
                <a:r>
                  <a:rPr lang="en-US" altLang="zh-TW" sz="2400" dirty="0"/>
                  <a:t>is an </a:t>
                </a:r>
                <a:r>
                  <a:rPr lang="en-US" altLang="zh-TW" sz="2400" dirty="0" err="1" smtClean="0"/>
                  <a:t>offcial</a:t>
                </a:r>
                <a:r>
                  <a:rPr lang="en-US" altLang="zh-TW" sz="2400" dirty="0" smtClean="0"/>
                  <a:t> </a:t>
                </a:r>
                <a:r>
                  <a:rPr lang="en-US" altLang="zh-TW" sz="2400" dirty="0"/>
                  <a:t>homepage of the entity e.</a:t>
                </a:r>
                <a:endParaRPr lang="en-US" altLang="zh-TW" sz="2400" dirty="0" smtClean="0"/>
              </a:p>
              <a:p>
                <a:endParaRPr lang="en-US" altLang="zh-TW" sz="1600" dirty="0" smtClean="0"/>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blipFill rotWithShape="1">
                <a:blip r:embed="rId2"/>
                <a:stretch>
                  <a:fillRect t="-1017" r="-56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10084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2803</TotalTime>
  <Words>985</Words>
  <Application>Microsoft Office PowerPoint</Application>
  <PresentationFormat>如螢幕大小 (4:3)</PresentationFormat>
  <Paragraphs>125</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夏至</vt:lpstr>
      <vt:lpstr>Web Usage Mining with Semantic Analysis</vt:lpstr>
      <vt:lpstr>Outline</vt:lpstr>
      <vt:lpstr>Introduction</vt:lpstr>
      <vt:lpstr>Introduction</vt:lpstr>
      <vt:lpstr>Introduction</vt:lpstr>
      <vt:lpstr>Outline</vt:lpstr>
      <vt:lpstr>Workflow </vt:lpstr>
      <vt:lpstr>Data Processing</vt:lpstr>
      <vt:lpstr>Data Processing</vt:lpstr>
      <vt:lpstr>Entity Linking</vt:lpstr>
      <vt:lpstr>Entity Linking</vt:lpstr>
      <vt:lpstr>Entity Linking</vt:lpstr>
      <vt:lpstr>Entity Linking</vt:lpstr>
      <vt:lpstr>Entity Linking</vt:lpstr>
      <vt:lpstr>Entity Linking</vt:lpstr>
      <vt:lpstr>Semantic Pattern Mining</vt:lpstr>
      <vt:lpstr>Semantic Pattern Mining</vt:lpstr>
      <vt:lpstr>Semantic Pattern Mining</vt:lpstr>
      <vt:lpstr>Predicting Website Abandonment</vt:lpstr>
      <vt:lpstr>Predicting Website Abandonment</vt:lpstr>
      <vt:lpstr>Predicting Website Abandonment</vt:lpstr>
      <vt:lpstr>Predicting Website Abandonment</vt:lpstr>
      <vt:lpstr>Outline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Personalized Recommender System Based on Users’ Information In Folksonomies</dc:title>
  <dc:creator>Henry</dc:creator>
  <cp:lastModifiedBy>Henry</cp:lastModifiedBy>
  <cp:revision>126</cp:revision>
  <dcterms:created xsi:type="dcterms:W3CDTF">2013-12-16T10:54:58Z</dcterms:created>
  <dcterms:modified xsi:type="dcterms:W3CDTF">2014-03-24T05:36:02Z</dcterms:modified>
</cp:coreProperties>
</file>